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Times New Roman Bold" panose="02020803070505020304" pitchFamily="18" charset="0"/>
      <p:regular r:id="rId15"/>
      <p:bold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28"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05256" y="1155701"/>
            <a:ext cx="16173450" cy="5029200"/>
          </a:xfrm>
        </p:spPr>
        <p:txBody>
          <a:bodyPr anchor="b">
            <a:noAutofit/>
          </a:bodyPr>
          <a:lstStyle>
            <a:lvl1pPr algn="l">
              <a:lnSpc>
                <a:spcPct val="80000"/>
              </a:lnSpc>
              <a:defRPr sz="13200" spc="-18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001269" y="6310314"/>
            <a:ext cx="13842302" cy="2468880"/>
          </a:xfrm>
        </p:spPr>
        <p:txBody>
          <a:bodyPr>
            <a:normAutofit/>
          </a:bodyPr>
          <a:lstStyle>
            <a:lvl1pPr marL="0" indent="0" algn="l">
              <a:buNone/>
              <a:defRPr sz="4800">
                <a:solidFill>
                  <a:schemeClr val="bg1"/>
                </a:solidFill>
                <a:latin typeface="+mj-lt"/>
              </a:defRPr>
            </a:lvl1pPr>
            <a:lvl2pPr marL="685800" indent="0" algn="ctr">
              <a:buNone/>
              <a:defRPr sz="42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6896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246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15925" y="1042988"/>
            <a:ext cx="3943350" cy="72009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57288" y="1071563"/>
            <a:ext cx="11601450" cy="810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805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1656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5256" y="1151129"/>
            <a:ext cx="16171164" cy="5033772"/>
          </a:xfrm>
        </p:spPr>
        <p:txBody>
          <a:bodyPr anchor="b">
            <a:normAutofit/>
          </a:bodyPr>
          <a:lstStyle>
            <a:lvl1pPr>
              <a:lnSpc>
                <a:spcPct val="80000"/>
              </a:lnSpc>
              <a:defRPr sz="132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01268" y="6306314"/>
            <a:ext cx="13839444" cy="2468880"/>
          </a:xfrm>
        </p:spPr>
        <p:txBody>
          <a:bodyPr anchor="t">
            <a:normAutofit/>
          </a:bodyPr>
          <a:lstStyle>
            <a:lvl1pPr marL="0" indent="0">
              <a:buNone/>
              <a:defRPr sz="4800">
                <a:solidFill>
                  <a:schemeClr val="tx1"/>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810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984"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16995"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373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14984" y="3060701"/>
            <a:ext cx="6995160" cy="1085100"/>
          </a:xfrm>
        </p:spPr>
        <p:txBody>
          <a:bodyPr anchor="ctr">
            <a:normAutofit/>
          </a:bodyPr>
          <a:lstStyle>
            <a:lvl1pPr marL="0" indent="0">
              <a:buNone/>
              <a:defRPr sz="3300" b="0" cap="all" baseline="0">
                <a:solidFill>
                  <a:schemeClr val="tx1">
                    <a:lumMod val="85000"/>
                    <a:lumOff val="15000"/>
                  </a:schemeClr>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4984" y="4129626"/>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11412" y="3057653"/>
            <a:ext cx="6995160" cy="1083564"/>
          </a:xfrm>
        </p:spPr>
        <p:txBody>
          <a:bodyPr anchor="ctr">
            <a:normAutofit/>
          </a:bodyPr>
          <a:lstStyle>
            <a:lvl1pPr marL="0" indent="0">
              <a:buNone/>
              <a:defRPr sz="3300" b="0" cap="all" baseline="0">
                <a:solidFill>
                  <a:schemeClr val="tx1">
                    <a:lumMod val="85000"/>
                    <a:lumOff val="15000"/>
                  </a:schemeClr>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011412" y="4126485"/>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736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2603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428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11430000" y="0"/>
            <a:ext cx="685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12392106" y="813423"/>
            <a:ext cx="5074920" cy="2880360"/>
          </a:xfrm>
        </p:spPr>
        <p:txBody>
          <a:bodyPr anchor="b">
            <a:noAutofit/>
          </a:bodyPr>
          <a:lstStyle>
            <a:lvl1pPr>
              <a:lnSpc>
                <a:spcPct val="85000"/>
              </a:lnSpc>
              <a:defRPr sz="6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3000" y="1143000"/>
            <a:ext cx="9144000" cy="685800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413973" y="3767720"/>
            <a:ext cx="5097780" cy="4690481"/>
          </a:xfrm>
        </p:spPr>
        <p:txBody>
          <a:bodyPr>
            <a:normAutofit/>
          </a:bodyPr>
          <a:lstStyle>
            <a:lvl1pPr marL="0" marR="0" indent="0" algn="l" defTabSz="1371600" rtl="0" eaLnBrk="1" fontAlgn="auto" latinLnBrk="0" hangingPunct="1">
              <a:lnSpc>
                <a:spcPct val="100000"/>
              </a:lnSpc>
              <a:spcBef>
                <a:spcPts val="1800"/>
              </a:spcBef>
              <a:spcAft>
                <a:spcPts val="0"/>
              </a:spcAft>
              <a:buClrTx/>
              <a:buSzTx/>
              <a:buFontTx/>
              <a:buNone/>
              <a:tabLst/>
              <a:defRPr sz="2700">
                <a:solidFill>
                  <a:srgbClr val="262626"/>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marR="0" lvl="0" indent="0" algn="l" defTabSz="1371600" rtl="0" eaLnBrk="1" fontAlgn="auto" latinLnBrk="0" hangingPunct="1">
              <a:lnSpc>
                <a:spcPct val="100000"/>
              </a:lnSpc>
              <a:spcBef>
                <a:spcPts val="21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8654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3836" y="8128001"/>
            <a:ext cx="16171164" cy="919925"/>
          </a:xfrm>
        </p:spPr>
        <p:txBody>
          <a:bodyPr anchor="b">
            <a:normAutofit/>
          </a:bodyPr>
          <a:lstStyle>
            <a:lvl1pPr>
              <a:defRPr sz="4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8288000" cy="7996428"/>
          </a:xfrm>
          <a:solidFill>
            <a:schemeClr val="accent1">
              <a:lumMod val="40000"/>
              <a:lumOff val="60000"/>
            </a:schemeClr>
          </a:solidFill>
        </p:spPr>
        <p:txBody>
          <a:bodyPr anchor="t"/>
          <a:lstStyle>
            <a:lvl1pPr marL="0" indent="0" algn="ctr">
              <a:spcBef>
                <a:spcPts val="1200"/>
              </a:spcBef>
              <a:buNone/>
              <a:defRPr sz="4800">
                <a:solidFill>
                  <a:schemeClr val="tx1">
                    <a:lumMod val="75000"/>
                    <a:lumOff val="2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14984" y="8864603"/>
            <a:ext cx="13844016" cy="800100"/>
          </a:xfrm>
        </p:spPr>
        <p:txBody>
          <a:bodyPr>
            <a:normAutofit/>
          </a:bodyPr>
          <a:lstStyle>
            <a:lvl1pPr marL="0" indent="0">
              <a:lnSpc>
                <a:spcPct val="90000"/>
              </a:lnSpc>
              <a:buNone/>
              <a:defRPr sz="2100">
                <a:solidFill>
                  <a:srgbClr val="262626"/>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D8BD707-D9CF-40AE-B4C6-C98DA3205C09}" type="datetimeFigureOut">
              <a:rPr lang="en-US" smtClean="0"/>
              <a:pPr/>
              <a:t>11/13/2024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0744753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5837" y="749300"/>
            <a:ext cx="16159163" cy="2487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985" y="3017520"/>
            <a:ext cx="16130588" cy="5649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8700" y="9618671"/>
            <a:ext cx="6172200" cy="342900"/>
          </a:xfrm>
          <a:prstGeom prst="rect">
            <a:avLst/>
          </a:prstGeom>
        </p:spPr>
        <p:txBody>
          <a:bodyPr vert="horz" lIns="91440" tIns="45720" rIns="91440" bIns="45720" rtlCol="0" anchor="ctr"/>
          <a:lstStyle>
            <a:lvl1pPr algn="l">
              <a:defRPr sz="1425">
                <a:solidFill>
                  <a:schemeClr val="tx1">
                    <a:alpha val="80000"/>
                  </a:schemeClr>
                </a:solidFill>
              </a:defRPr>
            </a:lvl1pPr>
          </a:lstStyle>
          <a:p>
            <a:fld id="{1D8BD707-D9CF-40AE-B4C6-C98DA3205C09}" type="datetimeFigureOut">
              <a:rPr lang="en-US" smtClean="0"/>
              <a:pPr/>
              <a:t>11/13/2024</a:t>
            </a:fld>
            <a:endParaRPr lang="en-US"/>
          </a:p>
        </p:txBody>
      </p:sp>
      <p:sp>
        <p:nvSpPr>
          <p:cNvPr id="5" name="Footer Placeholder 4"/>
          <p:cNvSpPr>
            <a:spLocks noGrp="1"/>
          </p:cNvSpPr>
          <p:nvPr>
            <p:ph type="ftr" sz="quarter" idx="3"/>
          </p:nvPr>
        </p:nvSpPr>
        <p:spPr>
          <a:xfrm>
            <a:off x="1028700" y="9832046"/>
            <a:ext cx="7543800" cy="342900"/>
          </a:xfrm>
          <a:prstGeom prst="rect">
            <a:avLst/>
          </a:prstGeom>
        </p:spPr>
        <p:txBody>
          <a:bodyPr vert="horz" lIns="91440" tIns="45720" rIns="91440" bIns="45720" rtlCol="0" anchor="ctr"/>
          <a:lstStyle>
            <a:lvl1pPr algn="l">
              <a:defRPr sz="1425"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13145889" y="8814619"/>
            <a:ext cx="4389120" cy="2095559"/>
          </a:xfrm>
          <a:prstGeom prst="rect">
            <a:avLst/>
          </a:prstGeom>
        </p:spPr>
        <p:txBody>
          <a:bodyPr vert="horz" lIns="91440" tIns="45720" rIns="91440" bIns="45720" rtlCol="0" anchor="b"/>
          <a:lstStyle>
            <a:lvl1pPr algn="r">
              <a:defRPr sz="15450" b="0">
                <a:ln>
                  <a:noFill/>
                </a:ln>
                <a:solidFill>
                  <a:schemeClr val="accent1">
                    <a:alpha val="25000"/>
                  </a:schemeClr>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435103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1600" rtl="0" eaLnBrk="1" latinLnBrk="0" hangingPunct="1">
        <a:lnSpc>
          <a:spcPct val="85000"/>
        </a:lnSpc>
        <a:spcBef>
          <a:spcPct val="0"/>
        </a:spcBef>
        <a:buNone/>
        <a:defRPr sz="8100" kern="1200" spc="-180" baseline="0">
          <a:solidFill>
            <a:schemeClr val="accent1"/>
          </a:solidFill>
          <a:latin typeface="+mj-lt"/>
          <a:ea typeface="+mj-ea"/>
          <a:cs typeface="+mj-cs"/>
        </a:defRPr>
      </a:lvl1pPr>
    </p:titleStyle>
    <p:bodyStyle>
      <a:lvl1pPr marL="137160" indent="-137160" algn="l" defTabSz="1371600" rtl="0" eaLnBrk="1" latinLnBrk="0" hangingPunct="1">
        <a:lnSpc>
          <a:spcPct val="85000"/>
        </a:lnSpc>
        <a:spcBef>
          <a:spcPts val="1950"/>
        </a:spcBef>
        <a:buFont typeface="Arial" pitchFamily="34" charset="0"/>
        <a:buChar char=" "/>
        <a:defRPr sz="3600" kern="1200">
          <a:solidFill>
            <a:schemeClr val="tx1">
              <a:lumMod val="85000"/>
              <a:lumOff val="15000"/>
            </a:schemeClr>
          </a:solidFill>
          <a:latin typeface="+mn-lt"/>
          <a:ea typeface="+mn-ea"/>
          <a:cs typeface="+mn-cs"/>
        </a:defRPr>
      </a:lvl1pPr>
      <a:lvl2pPr marL="521208" indent="-514350" algn="l" defTabSz="1371600" rtl="0" eaLnBrk="1" latinLnBrk="0" hangingPunct="1">
        <a:lnSpc>
          <a:spcPct val="85000"/>
        </a:lnSpc>
        <a:spcBef>
          <a:spcPts val="900"/>
        </a:spcBef>
        <a:buFont typeface="Arial" pitchFamily="34" charset="0"/>
        <a:buChar char=" "/>
        <a:defRPr sz="3600" kern="1200">
          <a:solidFill>
            <a:schemeClr val="tx1">
              <a:lumMod val="85000"/>
              <a:lumOff val="15000"/>
            </a:schemeClr>
          </a:solidFill>
          <a:latin typeface="+mn-lt"/>
          <a:ea typeface="+mn-ea"/>
          <a:cs typeface="+mn-cs"/>
        </a:defRPr>
      </a:lvl2pPr>
      <a:lvl3pPr marL="822960" indent="-822960" algn="l" defTabSz="1371600" rtl="0" eaLnBrk="1" latinLnBrk="0" hangingPunct="1">
        <a:lnSpc>
          <a:spcPct val="85000"/>
        </a:lnSpc>
        <a:spcBef>
          <a:spcPts val="900"/>
        </a:spcBef>
        <a:buFont typeface="Arial" pitchFamily="34" charset="0"/>
        <a:buChar char=" "/>
        <a:defRPr sz="3000" i="1" kern="1200">
          <a:solidFill>
            <a:schemeClr val="tx1">
              <a:lumMod val="85000"/>
              <a:lumOff val="15000"/>
            </a:schemeClr>
          </a:solidFill>
          <a:latin typeface="+mn-lt"/>
          <a:ea typeface="+mn-ea"/>
          <a:cs typeface="+mn-cs"/>
        </a:defRPr>
      </a:lvl3pPr>
      <a:lvl4pPr marL="1234440" indent="-123444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4pPr>
      <a:lvl5pPr marL="1645920" indent="-164592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5pPr>
      <a:lvl6pPr marL="18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6pPr>
      <a:lvl7pPr marL="21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7pPr>
      <a:lvl8pPr marL="24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8pPr>
      <a:lvl9pPr marL="27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2.gif"/><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31.svg"/><Relationship Id="rId2" Type="http://schemas.openxmlformats.org/officeDocument/2006/relationships/image" Target="../media/image28.gif"/><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gif"/><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575480" y="1945703"/>
            <a:ext cx="17137040" cy="3298860"/>
            <a:chOff x="0" y="0"/>
            <a:chExt cx="22849386" cy="4398480"/>
          </a:xfrm>
        </p:grpSpPr>
        <p:sp>
          <p:nvSpPr>
            <p:cNvPr id="4" name="TextBox 4"/>
            <p:cNvSpPr txBox="1"/>
            <p:nvPr/>
          </p:nvSpPr>
          <p:spPr>
            <a:xfrm>
              <a:off x="0" y="-78740"/>
              <a:ext cx="22849386" cy="3379258"/>
            </a:xfrm>
            <a:prstGeom prst="rect">
              <a:avLst/>
            </a:prstGeom>
          </p:spPr>
          <p:txBody>
            <a:bodyPr lIns="0" tIns="0" rIns="0" bIns="0" rtlCol="0" anchor="t">
              <a:spAutoFit/>
            </a:bodyPr>
            <a:lstStyle/>
            <a:p>
              <a:pPr algn="ctr">
                <a:lnSpc>
                  <a:spcPts val="9349"/>
                </a:lnSpc>
              </a:pPr>
              <a:r>
                <a:rPr lang="en-US" sz="8499" b="1">
                  <a:solidFill>
                    <a:srgbClr val="2B2B2B"/>
                  </a:solidFill>
                  <a:latin typeface="Times New Roman Bold"/>
                  <a:ea typeface="Times New Roman Bold"/>
                  <a:cs typeface="Times New Roman Bold"/>
                  <a:sym typeface="Times New Roman Bold"/>
                </a:rPr>
                <a:t>Deep Learning powered Fashion Recommendation System </a:t>
              </a:r>
            </a:p>
          </p:txBody>
        </p:sp>
        <p:sp>
          <p:nvSpPr>
            <p:cNvPr id="5" name="TextBox 5"/>
            <p:cNvSpPr txBox="1"/>
            <p:nvPr/>
          </p:nvSpPr>
          <p:spPr>
            <a:xfrm>
              <a:off x="0" y="3665215"/>
              <a:ext cx="22849386" cy="733266"/>
            </a:xfrm>
            <a:prstGeom prst="rect">
              <a:avLst/>
            </a:prstGeom>
          </p:spPr>
          <p:txBody>
            <a:bodyPr lIns="0" tIns="0" rIns="0" bIns="0" rtlCol="0" anchor="t">
              <a:spAutoFit/>
            </a:bodyPr>
            <a:lstStyle/>
            <a:p>
              <a:pPr algn="ctr">
                <a:lnSpc>
                  <a:spcPts val="4206"/>
                </a:lnSpc>
                <a:spcBef>
                  <a:spcPct val="0"/>
                </a:spcBef>
              </a:pP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Freeform 8"/>
          <p:cNvSpPr/>
          <p:nvPr/>
        </p:nvSpPr>
        <p:spPr>
          <a:xfrm>
            <a:off x="59605" y="5386138"/>
            <a:ext cx="7364683" cy="4900862"/>
          </a:xfrm>
          <a:custGeom>
            <a:avLst/>
            <a:gdLst/>
            <a:ahLst/>
            <a:cxnLst/>
            <a:rect l="l" t="t" r="r" b="b"/>
            <a:pathLst>
              <a:path w="7364683" h="4900862">
                <a:moveTo>
                  <a:pt x="0" y="0"/>
                </a:moveTo>
                <a:lnTo>
                  <a:pt x="7364682" y="0"/>
                </a:lnTo>
                <a:lnTo>
                  <a:pt x="7364682" y="4900862"/>
                </a:lnTo>
                <a:lnTo>
                  <a:pt x="0" y="4900862"/>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2772944" y="1773127"/>
            <a:ext cx="13366380" cy="7485173"/>
          </a:xfrm>
          <a:custGeom>
            <a:avLst/>
            <a:gdLst/>
            <a:ahLst/>
            <a:cxnLst/>
            <a:rect l="l" t="t" r="r" b="b"/>
            <a:pathLst>
              <a:path w="13366380" h="7485173">
                <a:moveTo>
                  <a:pt x="0" y="0"/>
                </a:moveTo>
                <a:lnTo>
                  <a:pt x="13366380" y="0"/>
                </a:lnTo>
                <a:lnTo>
                  <a:pt x="13366380" y="7485173"/>
                </a:lnTo>
                <a:lnTo>
                  <a:pt x="0" y="7485173"/>
                </a:lnTo>
                <a:lnTo>
                  <a:pt x="0" y="0"/>
                </a:lnTo>
                <a:close/>
              </a:path>
            </a:pathLst>
          </a:custGeom>
          <a:blipFill>
            <a:blip r:embed="rId2"/>
            <a:stretch>
              <a:fillRect/>
            </a:stretch>
          </a:blipFill>
        </p:spPr>
      </p:sp>
      <p:sp>
        <p:nvSpPr>
          <p:cNvPr id="3" name="TextBox 3"/>
          <p:cNvSpPr txBox="1"/>
          <p:nvPr/>
        </p:nvSpPr>
        <p:spPr>
          <a:xfrm>
            <a:off x="2084236" y="432752"/>
            <a:ext cx="2152722" cy="991870"/>
          </a:xfrm>
          <a:prstGeom prst="rect">
            <a:avLst/>
          </a:prstGeom>
        </p:spPr>
        <p:txBody>
          <a:bodyPr lIns="0" tIns="0" rIns="0" bIns="0" rtlCol="0" anchor="t">
            <a:spAutoFit/>
          </a:bodyPr>
          <a:lstStyle/>
          <a:p>
            <a:pPr algn="ctr">
              <a:lnSpc>
                <a:spcPts val="7279"/>
              </a:lnSpc>
            </a:pPr>
            <a:r>
              <a:rPr lang="en-US" sz="5199" b="1">
                <a:solidFill>
                  <a:srgbClr val="000000"/>
                </a:solidFill>
                <a:latin typeface="Times New Roman Bold"/>
                <a:ea typeface="Times New Roman Bold"/>
                <a:cs typeface="Times New Roman Bold"/>
                <a:sym typeface="Times New Roman Bold"/>
              </a:rPr>
              <a:t>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1379891" y="717958"/>
            <a:ext cx="15528217" cy="8851084"/>
          </a:xfrm>
          <a:custGeom>
            <a:avLst/>
            <a:gdLst/>
            <a:ahLst/>
            <a:cxnLst/>
            <a:rect l="l" t="t" r="r" b="b"/>
            <a:pathLst>
              <a:path w="15528217" h="8851084">
                <a:moveTo>
                  <a:pt x="0" y="0"/>
                </a:moveTo>
                <a:lnTo>
                  <a:pt x="15528218" y="0"/>
                </a:lnTo>
                <a:lnTo>
                  <a:pt x="15528218" y="8851084"/>
                </a:lnTo>
                <a:lnTo>
                  <a:pt x="0" y="8851084"/>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3199510"/>
            <a:ext cx="16909731" cy="5077287"/>
          </a:xfrm>
          <a:prstGeom prst="rect">
            <a:avLst/>
          </a:prstGeom>
        </p:spPr>
        <p:txBody>
          <a:bodyPr lIns="0" tIns="0" rIns="0" bIns="0" rtlCol="0" anchor="t">
            <a:spAutoFit/>
          </a:bodyPr>
          <a:lstStyle/>
          <a:p>
            <a:pPr marL="571500" indent="-571500" algn="just">
              <a:lnSpc>
                <a:spcPts val="5030"/>
              </a:lnSpc>
              <a:buFont typeface="Arial" panose="020B0604020202020204" pitchFamily="34" charset="0"/>
              <a:buChar char="•"/>
            </a:pPr>
            <a:r>
              <a:rPr lang="en-US" sz="3592" b="1" dirty="0">
                <a:solidFill>
                  <a:srgbClr val="2B2B2B"/>
                </a:solidFill>
                <a:latin typeface="Times New Roman Bold"/>
                <a:ea typeface="Times New Roman Bold"/>
                <a:cs typeface="Times New Roman Bold"/>
                <a:sym typeface="Times New Roman Bold"/>
              </a:rPr>
              <a:t>Well-designed fashion recommendation system leverages a combination of advanced algorithms to provide personalized and accurate suggestions to users.</a:t>
            </a:r>
          </a:p>
          <a:p>
            <a:pPr marL="571500" indent="-571500" algn="just">
              <a:lnSpc>
                <a:spcPts val="5030"/>
              </a:lnSpc>
              <a:buFont typeface="Arial" panose="020B0604020202020204" pitchFamily="34" charset="0"/>
              <a:buChar char="•"/>
            </a:pPr>
            <a:r>
              <a:rPr lang="en-US" sz="3592" b="1" dirty="0">
                <a:solidFill>
                  <a:srgbClr val="2B2B2B"/>
                </a:solidFill>
                <a:latin typeface="Times New Roman Bold"/>
                <a:ea typeface="Times New Roman Bold"/>
                <a:cs typeface="Times New Roman Bold"/>
                <a:sym typeface="Times New Roman Bold"/>
              </a:rPr>
              <a:t> By integrating Convolutional Neural Networks (ResNet-50) for visual feature extraction, collaborative filtering to learn from user behavior, content-based filtering for understanding item attributes, and nearest neighbor algorithms for finding similar items. </a:t>
            </a:r>
          </a:p>
          <a:p>
            <a:pPr marL="571500" indent="-571500" algn="just">
              <a:lnSpc>
                <a:spcPts val="5030"/>
              </a:lnSpc>
              <a:buFont typeface="Arial" panose="020B0604020202020204" pitchFamily="34" charset="0"/>
              <a:buChar char="•"/>
            </a:pPr>
            <a:r>
              <a:rPr lang="en-US" sz="3592" b="1" dirty="0">
                <a:solidFill>
                  <a:srgbClr val="2B2B2B"/>
                </a:solidFill>
                <a:latin typeface="Times New Roman Bold"/>
                <a:ea typeface="Times New Roman Bold"/>
                <a:cs typeface="Times New Roman Bold"/>
                <a:sym typeface="Times New Roman Bold"/>
              </a:rPr>
              <a:t>The system can cater to diverse user preferences and enhance their shopping experience.</a:t>
            </a:r>
          </a:p>
        </p:txBody>
      </p:sp>
      <p:sp>
        <p:nvSpPr>
          <p:cNvPr id="6" name="Freeform 6"/>
          <p:cNvSpPr/>
          <p:nvPr/>
        </p:nvSpPr>
        <p:spPr>
          <a:xfrm>
            <a:off x="15083520" y="-201689"/>
            <a:ext cx="3204480" cy="3342385"/>
          </a:xfrm>
          <a:custGeom>
            <a:avLst/>
            <a:gdLst/>
            <a:ahLst/>
            <a:cxnLst/>
            <a:rect l="l" t="t" r="r" b="b"/>
            <a:pathLst>
              <a:path w="3204480" h="3342385">
                <a:moveTo>
                  <a:pt x="0" y="0"/>
                </a:moveTo>
                <a:lnTo>
                  <a:pt x="3204480" y="0"/>
                </a:lnTo>
                <a:lnTo>
                  <a:pt x="3204480" y="3342384"/>
                </a:lnTo>
                <a:lnTo>
                  <a:pt x="0" y="3342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8700" y="1336153"/>
            <a:ext cx="16230600" cy="1190625"/>
          </a:xfrm>
          <a:prstGeom prst="rect">
            <a:avLst/>
          </a:prstGeom>
        </p:spPr>
        <p:txBody>
          <a:bodyPr lIns="0" tIns="0" rIns="0" bIns="0" rtlCol="0" anchor="t">
            <a:spAutoFit/>
          </a:bodyPr>
          <a:lstStyle/>
          <a:p>
            <a:pPr marL="0" lvl="0" indent="0" algn="just">
              <a:lnSpc>
                <a:spcPts val="8399"/>
              </a:lnSpc>
              <a:spcBef>
                <a:spcPct val="0"/>
              </a:spcBef>
            </a:pPr>
            <a:r>
              <a:rPr lang="en-US" sz="6999" b="1">
                <a:solidFill>
                  <a:srgbClr val="2B2B2B"/>
                </a:solidFill>
                <a:latin typeface="Times New Roman Bold"/>
                <a:ea typeface="Times New Roman Bold"/>
                <a:cs typeface="Times New Roman Bold"/>
                <a:sym typeface="Times New Roman Bold"/>
              </a:rPr>
              <a:t>Conclusion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pic>
        <p:nvPicPr>
          <p:cNvPr id="3" name="Picture 3"/>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4" name="Picture 4"/>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5" name="Picture 5"/>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
        <p:nvSpPr>
          <p:cNvPr id="6" name="Freeform 6"/>
          <p:cNvSpPr/>
          <p:nvPr/>
        </p:nvSpPr>
        <p:spPr>
          <a:xfrm>
            <a:off x="15849043" y="2690415"/>
            <a:ext cx="1410257" cy="4644560"/>
          </a:xfrm>
          <a:custGeom>
            <a:avLst/>
            <a:gdLst/>
            <a:ahLst/>
            <a:cxnLst/>
            <a:rect l="l" t="t" r="r" b="b"/>
            <a:pathLst>
              <a:path w="1410257" h="4644560">
                <a:moveTo>
                  <a:pt x="0" y="0"/>
                </a:moveTo>
                <a:lnTo>
                  <a:pt x="1410257" y="0"/>
                </a:lnTo>
                <a:lnTo>
                  <a:pt x="1410257" y="4644560"/>
                </a:lnTo>
                <a:lnTo>
                  <a:pt x="0" y="46445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911263" y="4085828"/>
            <a:ext cx="8465475" cy="1190625"/>
          </a:xfrm>
          <a:prstGeom prst="rect">
            <a:avLst/>
          </a:prstGeom>
        </p:spPr>
        <p:txBody>
          <a:bodyPr lIns="0" tIns="0" rIns="0" bIns="0" rtlCol="0" anchor="t">
            <a:spAutoFit/>
          </a:bodyPr>
          <a:lstStyle/>
          <a:p>
            <a:pPr marL="0" lvl="0" indent="0" algn="ctr">
              <a:lnSpc>
                <a:spcPts val="8399"/>
              </a:lnSpc>
              <a:spcBef>
                <a:spcPct val="0"/>
              </a:spcBef>
            </a:pPr>
            <a:r>
              <a:rPr lang="en-US" sz="6999" b="1" u="none">
                <a:solidFill>
                  <a:srgbClr val="2B2B2B"/>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4451-C90A-62FF-9992-88B7BA925959}"/>
              </a:ext>
            </a:extLst>
          </p:cNvPr>
          <p:cNvSpPr>
            <a:spLocks noGrp="1"/>
          </p:cNvSpPr>
          <p:nvPr>
            <p:ph type="title"/>
          </p:nvPr>
        </p:nvSpPr>
        <p:spPr/>
        <p:txBody>
          <a:bodyPr/>
          <a:lstStyle/>
          <a:p>
            <a:r>
              <a:rPr lang="en-US" dirty="0">
                <a:solidFill>
                  <a:schemeClr val="tx1"/>
                </a:solidFill>
              </a:rPr>
              <a:t>Team Members:</a:t>
            </a:r>
          </a:p>
        </p:txBody>
      </p:sp>
      <p:sp>
        <p:nvSpPr>
          <p:cNvPr id="3" name="Content Placeholder 2">
            <a:extLst>
              <a:ext uri="{FF2B5EF4-FFF2-40B4-BE49-F238E27FC236}">
                <a16:creationId xmlns:a16="http://schemas.microsoft.com/office/drawing/2014/main" id="{25E3E052-2AC8-72A7-B061-7D4F26D2A985}"/>
              </a:ext>
            </a:extLst>
          </p:cNvPr>
          <p:cNvSpPr>
            <a:spLocks noGrp="1"/>
          </p:cNvSpPr>
          <p:nvPr>
            <p:ph idx="1"/>
          </p:nvPr>
        </p:nvSpPr>
        <p:spPr/>
        <p:txBody>
          <a:bodyPr/>
          <a:lstStyle/>
          <a:p>
            <a:pPr marL="742950" indent="-742950">
              <a:buFont typeface="+mj-lt"/>
              <a:buAutoNum type="arabicPeriod"/>
            </a:pPr>
            <a:r>
              <a:rPr lang="en-US" dirty="0">
                <a:latin typeface="Times New Roman" panose="02020603050405020304" pitchFamily="18" charset="0"/>
                <a:cs typeface="Times New Roman" panose="02020603050405020304" pitchFamily="18" charset="0"/>
              </a:rPr>
              <a:t>S.SHAMYUKTHA 99220041872 </a:t>
            </a:r>
          </a:p>
          <a:p>
            <a:pPr marL="742950" indent="-742950">
              <a:buFont typeface="+mj-lt"/>
              <a:buAutoNum type="arabicPeriod"/>
            </a:pPr>
            <a:r>
              <a:rPr lang="en-US" dirty="0">
                <a:latin typeface="Times New Roman" panose="02020603050405020304" pitchFamily="18" charset="0"/>
                <a:cs typeface="Times New Roman" panose="02020603050405020304" pitchFamily="18" charset="0"/>
              </a:rPr>
              <a:t>M.KEERTHANA DEVI 99220041783 </a:t>
            </a:r>
          </a:p>
          <a:p>
            <a:pPr marL="742950" indent="-742950">
              <a:buFont typeface="+mj-lt"/>
              <a:buAutoNum type="arabicPeriod"/>
            </a:pPr>
            <a:r>
              <a:rPr lang="en-US" dirty="0">
                <a:latin typeface="Times New Roman" panose="02020603050405020304" pitchFamily="18" charset="0"/>
                <a:cs typeface="Times New Roman" panose="02020603050405020304" pitchFamily="18" charset="0"/>
              </a:rPr>
              <a:t>S.SANTHIYA 99220041869</a:t>
            </a:r>
          </a:p>
          <a:p>
            <a:pPr marL="742950" indent="-742950">
              <a:buFont typeface="+mj-lt"/>
              <a:buAutoNum type="arabicPeriod"/>
            </a:pPr>
            <a:r>
              <a:rPr lang="en-US" dirty="0">
                <a:latin typeface="Times New Roman" panose="02020603050405020304" pitchFamily="18" charset="0"/>
                <a:cs typeface="Times New Roman" panose="02020603050405020304" pitchFamily="18" charset="0"/>
              </a:rPr>
              <a:t>J.SONA JASMINE 99220041873</a:t>
            </a:r>
          </a:p>
          <a:p>
            <a:pPr marL="742950" indent="-742950">
              <a:buFont typeface="+mj-lt"/>
              <a:buAutoNum type="arabicPeriod"/>
            </a:pPr>
            <a:r>
              <a:rPr lang="en-US" dirty="0">
                <a:latin typeface="Times New Roman" panose="02020603050405020304" pitchFamily="18" charset="0"/>
                <a:cs typeface="Times New Roman" panose="02020603050405020304" pitchFamily="18" charset="0"/>
              </a:rPr>
              <a:t>P.VINEELA 99220041836 </a:t>
            </a:r>
          </a:p>
        </p:txBody>
      </p:sp>
    </p:spTree>
    <p:extLst>
      <p:ext uri="{BB962C8B-B14F-4D97-AF65-F5344CB8AC3E}">
        <p14:creationId xmlns:p14="http://schemas.microsoft.com/office/powerpoint/2010/main" val="368987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1282178" y="1454051"/>
            <a:ext cx="6780460" cy="1756428"/>
            <a:chOff x="0" y="0"/>
            <a:chExt cx="9040614" cy="2341904"/>
          </a:xfrm>
        </p:grpSpPr>
        <p:sp>
          <p:nvSpPr>
            <p:cNvPr id="3" name="TextBox 3"/>
            <p:cNvSpPr txBox="1"/>
            <p:nvPr/>
          </p:nvSpPr>
          <p:spPr>
            <a:xfrm>
              <a:off x="0" y="-133350"/>
              <a:ext cx="9040614" cy="154305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Times New Roman Bold"/>
                  <a:ea typeface="Times New Roman Bold"/>
                  <a:cs typeface="Times New Roman Bold"/>
                  <a:sym typeface="Times New Roman Bold"/>
                </a:rPr>
                <a:t>Introduction</a:t>
              </a:r>
            </a:p>
          </p:txBody>
        </p:sp>
        <p:sp>
          <p:nvSpPr>
            <p:cNvPr id="4" name="TextBox 4"/>
            <p:cNvSpPr txBox="1"/>
            <p:nvPr/>
          </p:nvSpPr>
          <p:spPr>
            <a:xfrm>
              <a:off x="0" y="1662031"/>
              <a:ext cx="9040614" cy="679873"/>
            </a:xfrm>
            <a:prstGeom prst="rect">
              <a:avLst/>
            </a:prstGeom>
          </p:spPr>
          <p:txBody>
            <a:bodyPr lIns="0" tIns="0" rIns="0" bIns="0" rtlCol="0" anchor="t">
              <a:spAutoFit/>
            </a:bodyPr>
            <a:lstStyle/>
            <a:p>
              <a:pPr marL="0" lvl="0" indent="0" algn="l">
                <a:lnSpc>
                  <a:spcPts val="3920"/>
                </a:lnSpc>
                <a:spcBef>
                  <a:spcPct val="0"/>
                </a:spcBef>
              </a:pPr>
              <a:endParaRPr/>
            </a:p>
          </p:txBody>
        </p:sp>
      </p:grpSp>
      <p:sp>
        <p:nvSpPr>
          <p:cNvPr id="5" name="TextBox 5"/>
          <p:cNvSpPr txBox="1"/>
          <p:nvPr/>
        </p:nvSpPr>
        <p:spPr>
          <a:xfrm>
            <a:off x="1282178" y="2991404"/>
            <a:ext cx="14606604" cy="6691768"/>
          </a:xfrm>
          <a:prstGeom prst="rect">
            <a:avLst/>
          </a:prstGeom>
        </p:spPr>
        <p:txBody>
          <a:bodyPr lIns="0" tIns="0" rIns="0" bIns="0" rtlCol="0" anchor="t">
            <a:spAutoFit/>
          </a:bodyPr>
          <a:lstStyle/>
          <a:p>
            <a:pPr marL="949961" lvl="1" indent="-474980" algn="just">
              <a:lnSpc>
                <a:spcPts val="6600"/>
              </a:lnSpc>
              <a:buFont typeface="Arial"/>
              <a:buChar char="•"/>
            </a:pPr>
            <a:r>
              <a:rPr lang="en-US" sz="4400" b="1" dirty="0">
                <a:solidFill>
                  <a:srgbClr val="2B2B2B"/>
                </a:solidFill>
                <a:latin typeface="Times New Roman Bold"/>
                <a:ea typeface="Times New Roman Bold"/>
                <a:cs typeface="Times New Roman Bold"/>
                <a:sym typeface="Times New Roman Bold"/>
              </a:rPr>
              <a:t>This Project explores the optimization of fashion recommendations through DL CNN models and algorithms.</a:t>
            </a:r>
          </a:p>
          <a:p>
            <a:pPr marL="949961" lvl="1" indent="-474980" algn="just">
              <a:lnSpc>
                <a:spcPts val="6600"/>
              </a:lnSpc>
              <a:buFont typeface="Arial"/>
              <a:buChar char="•"/>
            </a:pPr>
            <a:r>
              <a:rPr lang="en-US" sz="4400" b="1" dirty="0">
                <a:solidFill>
                  <a:srgbClr val="2B2B2B"/>
                </a:solidFill>
                <a:latin typeface="Times New Roman Bold"/>
                <a:ea typeface="Times New Roman Bold"/>
                <a:cs typeface="Times New Roman Bold"/>
                <a:sym typeface="Times New Roman Bold"/>
              </a:rPr>
              <a:t> We delve into the potential of personalized approaches to enhance user experience and engagement.</a:t>
            </a:r>
          </a:p>
          <a:p>
            <a:pPr marL="949961" lvl="1" indent="-474980" algn="just">
              <a:lnSpc>
                <a:spcPts val="6600"/>
              </a:lnSpc>
              <a:buFont typeface="Arial"/>
              <a:buChar char="•"/>
            </a:pPr>
            <a:r>
              <a:rPr lang="en-US" sz="4400" b="1" dirty="0">
                <a:solidFill>
                  <a:srgbClr val="2B2B2B"/>
                </a:solidFill>
                <a:latin typeface="Times New Roman Bold"/>
                <a:ea typeface="Times New Roman Bold"/>
                <a:cs typeface="Times New Roman Bold"/>
                <a:sym typeface="Times New Roman Bold"/>
              </a:rPr>
              <a:t> ResNet-50 </a:t>
            </a:r>
            <a:r>
              <a:rPr lang="en-US" sz="4400" b="1" dirty="0" err="1">
                <a:solidFill>
                  <a:srgbClr val="2B2B2B"/>
                </a:solidFill>
                <a:latin typeface="Times New Roman Bold"/>
                <a:ea typeface="Times New Roman Bold"/>
                <a:cs typeface="Times New Roman Bold"/>
                <a:sym typeface="Times New Roman Bold"/>
              </a:rPr>
              <a:t>model,pre</a:t>
            </a:r>
            <a:r>
              <a:rPr lang="en-US" sz="4400" b="1" dirty="0">
                <a:solidFill>
                  <a:srgbClr val="2B2B2B"/>
                </a:solidFill>
                <a:latin typeface="Times New Roman Bold"/>
                <a:ea typeface="Times New Roman Bold"/>
                <a:cs typeface="Times New Roman Bold"/>
                <a:sym typeface="Times New Roman Bold"/>
              </a:rPr>
              <a:t>-trained on the ImageNet dataset, which is effective at recognizing features across a wide range of objects.</a:t>
            </a:r>
          </a:p>
        </p:txBody>
      </p:sp>
      <p:sp>
        <p:nvSpPr>
          <p:cNvPr id="6" name="Freeform 6"/>
          <p:cNvSpPr/>
          <p:nvPr/>
        </p:nvSpPr>
        <p:spPr>
          <a:xfrm>
            <a:off x="15836216" y="6060359"/>
            <a:ext cx="2451784" cy="4114800"/>
          </a:xfrm>
          <a:custGeom>
            <a:avLst/>
            <a:gdLst/>
            <a:ahLst/>
            <a:cxnLst/>
            <a:rect l="l" t="t" r="r" b="b"/>
            <a:pathLst>
              <a:path w="2451784" h="4114800">
                <a:moveTo>
                  <a:pt x="0" y="0"/>
                </a:moveTo>
                <a:lnTo>
                  <a:pt x="2451784" y="0"/>
                </a:lnTo>
                <a:lnTo>
                  <a:pt x="245178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sp>
        <p:nvSpPr>
          <p:cNvPr id="4" name="Freeform 4"/>
          <p:cNvSpPr/>
          <p:nvPr/>
        </p:nvSpPr>
        <p:spPr>
          <a:xfrm>
            <a:off x="14194625" y="-3262"/>
            <a:ext cx="4093375" cy="3121198"/>
          </a:xfrm>
          <a:custGeom>
            <a:avLst/>
            <a:gdLst/>
            <a:ahLst/>
            <a:cxnLst/>
            <a:rect l="l" t="t" r="r" b="b"/>
            <a:pathLst>
              <a:path w="4093375" h="3121198">
                <a:moveTo>
                  <a:pt x="0" y="0"/>
                </a:moveTo>
                <a:lnTo>
                  <a:pt x="4093375" y="0"/>
                </a:lnTo>
                <a:lnTo>
                  <a:pt x="4093375" y="3121199"/>
                </a:lnTo>
                <a:lnTo>
                  <a:pt x="0" y="3121199"/>
                </a:lnTo>
                <a:lnTo>
                  <a:pt x="0" y="0"/>
                </a:lnTo>
                <a:close/>
              </a:path>
            </a:pathLst>
          </a:custGeom>
          <a:blipFill>
            <a:blip r:embed="rId4"/>
            <a:stretch>
              <a:fillRect/>
            </a:stretch>
          </a:blipFill>
        </p:spPr>
      </p:sp>
      <p:grpSp>
        <p:nvGrpSpPr>
          <p:cNvPr id="5" name="Group 5"/>
          <p:cNvGrpSpPr/>
          <p:nvPr/>
        </p:nvGrpSpPr>
        <p:grpSpPr>
          <a:xfrm>
            <a:off x="1414135" y="1557338"/>
            <a:ext cx="7729865" cy="1881211"/>
            <a:chOff x="0" y="0"/>
            <a:chExt cx="10306486" cy="2508281"/>
          </a:xfrm>
        </p:grpSpPr>
        <p:sp>
          <p:nvSpPr>
            <p:cNvPr id="6" name="TextBox 6"/>
            <p:cNvSpPr txBox="1"/>
            <p:nvPr/>
          </p:nvSpPr>
          <p:spPr>
            <a:xfrm>
              <a:off x="0" y="-133350"/>
              <a:ext cx="10306486" cy="1543050"/>
            </a:xfrm>
            <a:prstGeom prst="rect">
              <a:avLst/>
            </a:prstGeom>
          </p:spPr>
          <p:txBody>
            <a:bodyPr lIns="0" tIns="0" rIns="0" bIns="0" rtlCol="0" anchor="t">
              <a:spAutoFit/>
            </a:bodyPr>
            <a:lstStyle/>
            <a:p>
              <a:pPr marL="0" lvl="0" indent="0" algn="just">
                <a:lnSpc>
                  <a:spcPts val="8399"/>
                </a:lnSpc>
                <a:spcBef>
                  <a:spcPct val="0"/>
                </a:spcBef>
              </a:pPr>
              <a:r>
                <a:rPr lang="en-US" sz="6999" b="1">
                  <a:solidFill>
                    <a:srgbClr val="2B2B2B"/>
                  </a:solidFill>
                  <a:latin typeface="Times New Roman Bold"/>
                  <a:ea typeface="Times New Roman Bold"/>
                  <a:cs typeface="Times New Roman Bold"/>
                  <a:sym typeface="Times New Roman Bold"/>
                </a:rPr>
                <a:t>Objective</a:t>
              </a:r>
            </a:p>
          </p:txBody>
        </p:sp>
        <p:sp>
          <p:nvSpPr>
            <p:cNvPr id="7" name="TextBox 7"/>
            <p:cNvSpPr txBox="1"/>
            <p:nvPr/>
          </p:nvSpPr>
          <p:spPr>
            <a:xfrm>
              <a:off x="0" y="1881960"/>
              <a:ext cx="10306486" cy="626321"/>
            </a:xfrm>
            <a:prstGeom prst="rect">
              <a:avLst/>
            </a:prstGeom>
          </p:spPr>
          <p:txBody>
            <a:bodyPr lIns="0" tIns="0" rIns="0" bIns="0" rtlCol="0" anchor="t">
              <a:spAutoFit/>
            </a:bodyPr>
            <a:lstStyle/>
            <a:p>
              <a:pPr marL="0" lvl="0" indent="0" algn="l">
                <a:lnSpc>
                  <a:spcPts val="3640"/>
                </a:lnSpc>
              </a:pPr>
              <a:endParaRPr/>
            </a:p>
          </p:txBody>
        </p:sp>
      </p:grpSp>
      <p:sp>
        <p:nvSpPr>
          <p:cNvPr id="8" name="TextBox 8"/>
          <p:cNvSpPr txBox="1"/>
          <p:nvPr/>
        </p:nvSpPr>
        <p:spPr>
          <a:xfrm>
            <a:off x="1567134" y="3315742"/>
            <a:ext cx="15153732" cy="5184140"/>
          </a:xfrm>
          <a:prstGeom prst="rect">
            <a:avLst/>
          </a:prstGeom>
        </p:spPr>
        <p:txBody>
          <a:bodyPr lIns="0" tIns="0" rIns="0" bIns="0" rtlCol="0" anchor="t">
            <a:spAutoFit/>
          </a:bodyPr>
          <a:lstStyle/>
          <a:p>
            <a:pPr marL="626111" lvl="1" indent="-313055" algn="l">
              <a:lnSpc>
                <a:spcPts val="4060"/>
              </a:lnSpc>
              <a:buFont typeface="Arial"/>
              <a:buChar char="•"/>
            </a:pPr>
            <a:r>
              <a:rPr lang="en-US" sz="2900" b="1" dirty="0">
                <a:solidFill>
                  <a:srgbClr val="2B2B2B"/>
                </a:solidFill>
                <a:latin typeface="Times New Roman Bold"/>
                <a:ea typeface="Times New Roman Bold"/>
                <a:cs typeface="Times New Roman Bold"/>
                <a:sym typeface="Times New Roman Bold"/>
              </a:rPr>
              <a:t>Utilize Convolutional Neural Networks (CNNs) to analyze and extract features from fashion images.</a:t>
            </a:r>
          </a:p>
          <a:p>
            <a:pPr marL="626111" lvl="1" indent="-313055" algn="l">
              <a:lnSpc>
                <a:spcPts val="4060"/>
              </a:lnSpc>
              <a:buFont typeface="Arial"/>
              <a:buChar char="•"/>
            </a:pPr>
            <a:r>
              <a:rPr lang="en-US" sz="2900" b="1" dirty="0">
                <a:solidFill>
                  <a:srgbClr val="2B2B2B"/>
                </a:solidFill>
                <a:latin typeface="Times New Roman Bold"/>
                <a:ea typeface="Times New Roman Bold"/>
                <a:cs typeface="Times New Roman Bold"/>
                <a:sym typeface="Times New Roman Bold"/>
              </a:rPr>
              <a:t>Enhance user experience by providing personalized fashion recommendations based on individual preferences.</a:t>
            </a:r>
          </a:p>
          <a:p>
            <a:pPr marL="626111" lvl="1" indent="-313055" algn="just">
              <a:lnSpc>
                <a:spcPts val="4060"/>
              </a:lnSpc>
              <a:buFont typeface="Arial"/>
              <a:buChar char="•"/>
            </a:pPr>
            <a:r>
              <a:rPr lang="en-US" sz="2900" b="1" dirty="0">
                <a:solidFill>
                  <a:srgbClr val="2B2B2B"/>
                </a:solidFill>
                <a:latin typeface="Times New Roman Bold"/>
                <a:ea typeface="Times New Roman Bold"/>
                <a:cs typeface="Times New Roman Bold"/>
                <a:sym typeface="Times New Roman Bold"/>
              </a:rPr>
              <a:t>Improve recommendation accuracy by leveraging deep learning techniques to understand nuanced style preferences.</a:t>
            </a:r>
          </a:p>
          <a:p>
            <a:pPr marL="626111" lvl="1" indent="-313055" algn="l">
              <a:lnSpc>
                <a:spcPts val="4060"/>
              </a:lnSpc>
              <a:buFont typeface="Arial"/>
              <a:buChar char="•"/>
            </a:pPr>
            <a:r>
              <a:rPr lang="en-US" sz="2900" b="1" dirty="0">
                <a:solidFill>
                  <a:srgbClr val="2B2B2B"/>
                </a:solidFill>
                <a:latin typeface="Times New Roman Bold"/>
                <a:ea typeface="Times New Roman Bold"/>
                <a:cs typeface="Times New Roman Bold"/>
                <a:sym typeface="Times New Roman Bold"/>
              </a:rPr>
              <a:t>Enable seamless integration of visual data analysis to suggest clothing items that align with user tastes and current fashion trends.</a:t>
            </a:r>
          </a:p>
          <a:p>
            <a:pPr marL="626111" lvl="1" indent="-313055" algn="l">
              <a:lnSpc>
                <a:spcPts val="4060"/>
              </a:lnSpc>
              <a:buFont typeface="Arial"/>
              <a:buChar char="•"/>
            </a:pPr>
            <a:r>
              <a:rPr lang="en-US" sz="2900" b="1" dirty="0">
                <a:solidFill>
                  <a:srgbClr val="2B2B2B"/>
                </a:solidFill>
                <a:latin typeface="Times New Roman Bold"/>
                <a:ea typeface="Times New Roman Bold"/>
                <a:cs typeface="Times New Roman Bold"/>
                <a:sym typeface="Times New Roman Bold"/>
              </a:rPr>
              <a:t>Optimize shopping journeys by offering tailored suggestions that anticipate and meet diverse style preferences.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3" name="Picture 3"/>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
        <p:nvSpPr>
          <p:cNvPr id="4" name="TextBox 4"/>
          <p:cNvSpPr txBox="1"/>
          <p:nvPr/>
        </p:nvSpPr>
        <p:spPr>
          <a:xfrm>
            <a:off x="1958602" y="1741864"/>
            <a:ext cx="14976804" cy="9373785"/>
          </a:xfrm>
          <a:prstGeom prst="rect">
            <a:avLst/>
          </a:prstGeom>
        </p:spPr>
        <p:txBody>
          <a:bodyPr lIns="0" tIns="0" rIns="0" bIns="0" rtlCol="0" anchor="t">
            <a:spAutoFit/>
          </a:bodyPr>
          <a:lstStyle/>
          <a:p>
            <a:pPr marL="457200" indent="-457200" algn="just">
              <a:lnSpc>
                <a:spcPts val="4900"/>
              </a:lnSpc>
              <a:buFont typeface="Arial" panose="020B0604020202020204" pitchFamily="34" charset="0"/>
              <a:buChar char="•"/>
            </a:pPr>
            <a:r>
              <a:rPr lang="en-US" sz="3500" b="1" dirty="0">
                <a:solidFill>
                  <a:srgbClr val="2B2B2B"/>
                </a:solidFill>
                <a:latin typeface="Times New Roman Bold"/>
                <a:ea typeface="Times New Roman Bold"/>
                <a:cs typeface="Times New Roman Bold"/>
                <a:sym typeface="Times New Roman Bold"/>
              </a:rPr>
              <a:t>ResNet-50 has demonstrated outstanding performance in various computer vision tasks, including image classification, object detection, and image segmentation. It has been widely adopted in both research and industry due to its accuracy and efficiency.</a:t>
            </a:r>
          </a:p>
          <a:p>
            <a:pPr marL="457200" indent="-457200" algn="just">
              <a:lnSpc>
                <a:spcPts val="4900"/>
              </a:lnSpc>
              <a:buFont typeface="Arial" panose="020B0604020202020204" pitchFamily="34" charset="0"/>
              <a:buChar char="•"/>
            </a:pPr>
            <a:endParaRPr lang="en-US" sz="3500" b="1" dirty="0">
              <a:solidFill>
                <a:srgbClr val="2B2B2B"/>
              </a:solidFill>
              <a:latin typeface="Times New Roman Bold"/>
              <a:ea typeface="Times New Roman Bold"/>
              <a:cs typeface="Times New Roman Bold"/>
              <a:sym typeface="Times New Roman Bold"/>
            </a:endParaRPr>
          </a:p>
          <a:p>
            <a:pPr marL="457200" indent="-457200" algn="just">
              <a:lnSpc>
                <a:spcPts val="4900"/>
              </a:lnSpc>
              <a:buFont typeface="Arial" panose="020B0604020202020204" pitchFamily="34" charset="0"/>
              <a:buChar char="•"/>
            </a:pPr>
            <a:r>
              <a:rPr lang="en-US" sz="3500" b="1" dirty="0">
                <a:solidFill>
                  <a:srgbClr val="2B2B2B"/>
                </a:solidFill>
                <a:latin typeface="Times New Roman Bold"/>
                <a:ea typeface="Times New Roman Bold"/>
                <a:cs typeface="Times New Roman Bold"/>
                <a:sym typeface="Times New Roman Bold"/>
              </a:rPr>
              <a:t>Applications: Used in applications requiring high accuracy in image recognition tasks, such as identifying objects in photographs, medical image analysis, autonomous driving, and more..</a:t>
            </a:r>
          </a:p>
          <a:p>
            <a:pPr marL="457200" indent="-457200" algn="just">
              <a:lnSpc>
                <a:spcPts val="4900"/>
              </a:lnSpc>
              <a:buFont typeface="Arial" panose="020B0604020202020204" pitchFamily="34" charset="0"/>
              <a:buChar char="•"/>
            </a:pPr>
            <a:endParaRPr lang="en-US" sz="3500" b="1" dirty="0">
              <a:solidFill>
                <a:srgbClr val="2B2B2B"/>
              </a:solidFill>
              <a:latin typeface="Times New Roman Bold"/>
              <a:ea typeface="Times New Roman Bold"/>
              <a:cs typeface="Times New Roman Bold"/>
              <a:sym typeface="Times New Roman Bold"/>
            </a:endParaRPr>
          </a:p>
          <a:p>
            <a:pPr marL="457200" indent="-457200" algn="just">
              <a:lnSpc>
                <a:spcPts val="4900"/>
              </a:lnSpc>
              <a:buFont typeface="Arial" panose="020B0604020202020204" pitchFamily="34" charset="0"/>
              <a:buChar char="•"/>
            </a:pPr>
            <a:r>
              <a:rPr lang="en-US" sz="3500" b="1" dirty="0">
                <a:solidFill>
                  <a:srgbClr val="2B2B2B"/>
                </a:solidFill>
                <a:latin typeface="Times New Roman Bold"/>
                <a:ea typeface="Times New Roman Bold"/>
                <a:cs typeface="Times New Roman Bold"/>
                <a:sym typeface="Times New Roman Bold"/>
              </a:rPr>
              <a:t>An image representing the challenges and opportunities in optimizing fashion recommendations, showcasing the need to address ethical and privacy concerns.</a:t>
            </a:r>
          </a:p>
          <a:p>
            <a:pPr algn="l">
              <a:lnSpc>
                <a:spcPts val="4900"/>
              </a:lnSpc>
            </a:pPr>
            <a:endParaRPr lang="en-US" sz="3500" b="1" dirty="0">
              <a:solidFill>
                <a:srgbClr val="2B2B2B"/>
              </a:solidFill>
              <a:latin typeface="Times New Roman Bold"/>
              <a:ea typeface="Times New Roman Bold"/>
              <a:cs typeface="Times New Roman Bold"/>
              <a:sym typeface="Times New Roman Bold"/>
            </a:endParaRPr>
          </a:p>
          <a:p>
            <a:pPr algn="l">
              <a:lnSpc>
                <a:spcPts val="4900"/>
              </a:lnSpc>
            </a:pPr>
            <a:endParaRPr lang="en-US" sz="3500" b="1" dirty="0">
              <a:solidFill>
                <a:srgbClr val="2B2B2B"/>
              </a:solidFill>
              <a:latin typeface="Times New Roman Bold"/>
              <a:ea typeface="Times New Roman Bold"/>
              <a:cs typeface="Times New Roman Bold"/>
              <a:sym typeface="Times New Roman Bold"/>
            </a:endParaRPr>
          </a:p>
          <a:p>
            <a:pPr algn="l">
              <a:lnSpc>
                <a:spcPts val="4900"/>
              </a:lnSpc>
            </a:pPr>
            <a:endParaRPr lang="en-US" sz="3500" b="1" dirty="0">
              <a:solidFill>
                <a:srgbClr val="2B2B2B"/>
              </a:solidFill>
              <a:latin typeface="Times New Roman Bold"/>
              <a:ea typeface="Times New Roman Bold"/>
              <a:cs typeface="Times New Roman Bold"/>
              <a:sym typeface="Times New Roman Bold"/>
            </a:endParaRPr>
          </a:p>
        </p:txBody>
      </p:sp>
      <p:sp>
        <p:nvSpPr>
          <p:cNvPr id="5" name="Freeform 5"/>
          <p:cNvSpPr/>
          <p:nvPr/>
        </p:nvSpPr>
        <p:spPr>
          <a:xfrm>
            <a:off x="0" y="82637"/>
            <a:ext cx="2275931" cy="2231835"/>
          </a:xfrm>
          <a:custGeom>
            <a:avLst/>
            <a:gdLst/>
            <a:ahLst/>
            <a:cxnLst/>
            <a:rect l="l" t="t" r="r" b="b"/>
            <a:pathLst>
              <a:path w="2275931" h="2231835">
                <a:moveTo>
                  <a:pt x="0" y="0"/>
                </a:moveTo>
                <a:lnTo>
                  <a:pt x="2275931" y="0"/>
                </a:lnTo>
                <a:lnTo>
                  <a:pt x="2275931" y="2231836"/>
                </a:lnTo>
                <a:lnTo>
                  <a:pt x="0" y="2231836"/>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973264" y="-4807959"/>
            <a:ext cx="17005599" cy="18983681"/>
          </a:xfrm>
          <a:prstGeom prst="rect">
            <a:avLst/>
          </a:prstGeom>
        </p:spPr>
      </p:pic>
      <p:sp>
        <p:nvSpPr>
          <p:cNvPr id="3" name="Freeform 3"/>
          <p:cNvSpPr/>
          <p:nvPr/>
        </p:nvSpPr>
        <p:spPr>
          <a:xfrm>
            <a:off x="-379131" y="8410638"/>
            <a:ext cx="3666694" cy="2442935"/>
          </a:xfrm>
          <a:custGeom>
            <a:avLst/>
            <a:gdLst/>
            <a:ahLst/>
            <a:cxnLst/>
            <a:rect l="l" t="t" r="r" b="b"/>
            <a:pathLst>
              <a:path w="3666694" h="2442935">
                <a:moveTo>
                  <a:pt x="0" y="0"/>
                </a:moveTo>
                <a:lnTo>
                  <a:pt x="3666694" y="0"/>
                </a:lnTo>
                <a:lnTo>
                  <a:pt x="3666694" y="2442935"/>
                </a:lnTo>
                <a:lnTo>
                  <a:pt x="0" y="2442935"/>
                </a:lnTo>
                <a:lnTo>
                  <a:pt x="0" y="0"/>
                </a:lnTo>
                <a:close/>
              </a:path>
            </a:pathLst>
          </a:custGeom>
          <a:blipFill>
            <a:blip r:embed="rId3"/>
            <a:stretch>
              <a:fillRect/>
            </a:stretch>
          </a:blipFill>
        </p:spPr>
      </p:sp>
      <p:sp>
        <p:nvSpPr>
          <p:cNvPr id="4" name="TextBox 4"/>
          <p:cNvSpPr txBox="1"/>
          <p:nvPr/>
        </p:nvSpPr>
        <p:spPr>
          <a:xfrm>
            <a:off x="2830362" y="1448072"/>
            <a:ext cx="14619438" cy="8210068"/>
          </a:xfrm>
          <a:prstGeom prst="rect">
            <a:avLst/>
          </a:prstGeom>
        </p:spPr>
        <p:txBody>
          <a:bodyPr wrap="square" lIns="0" tIns="0" rIns="0" bIns="0" rtlCol="0" anchor="t">
            <a:spAutoFit/>
          </a:bodyPr>
          <a:lstStyle/>
          <a:p>
            <a:pPr algn="l">
              <a:lnSpc>
                <a:spcPts val="4605"/>
              </a:lnSpc>
            </a:pPr>
            <a:endParaRPr dirty="0"/>
          </a:p>
          <a:p>
            <a:pPr marL="710218" lvl="1" indent="-355109" algn="just">
              <a:lnSpc>
                <a:spcPts val="4605"/>
              </a:lnSpc>
              <a:buFont typeface="Arial"/>
              <a:buChar char="•"/>
            </a:pPr>
            <a:r>
              <a:rPr lang="en-US" sz="3289" b="1" dirty="0">
                <a:solidFill>
                  <a:srgbClr val="000000"/>
                </a:solidFill>
                <a:latin typeface="Times New Roman Bold"/>
                <a:ea typeface="Times New Roman Bold"/>
                <a:cs typeface="Times New Roman Bold"/>
                <a:sym typeface="Times New Roman Bold"/>
              </a:rPr>
              <a:t>Nearest neighbor algorithm:</a:t>
            </a:r>
            <a:r>
              <a:rPr lang="en-US" sz="3289" dirty="0">
                <a:solidFill>
                  <a:srgbClr val="000000"/>
                </a:solidFill>
                <a:latin typeface="Times New Roman"/>
                <a:ea typeface="Times New Roman"/>
                <a:cs typeface="Times New Roman"/>
                <a:sym typeface="Times New Roman"/>
              </a:rPr>
              <a:t>  </a:t>
            </a:r>
            <a:r>
              <a:rPr lang="en-US" sz="3289" b="1" dirty="0">
                <a:solidFill>
                  <a:srgbClr val="000000"/>
                </a:solidFill>
                <a:latin typeface="Times New Roman Bold"/>
                <a:ea typeface="Times New Roman Bold"/>
                <a:cs typeface="Times New Roman Bold"/>
                <a:sym typeface="Times New Roman Bold"/>
              </a:rPr>
              <a:t>The algorithm assigns the new data point to the class (for classification) or predicts the value (for regression) based on the majority class or average value of its nearest neighbors (k nearest points).</a:t>
            </a:r>
          </a:p>
          <a:p>
            <a:pPr marL="710218" lvl="1" indent="-355109" algn="just">
              <a:lnSpc>
                <a:spcPts val="4605"/>
              </a:lnSpc>
              <a:buFont typeface="Arial"/>
              <a:buChar char="•"/>
            </a:pPr>
            <a:r>
              <a:rPr lang="en-US" sz="3289" b="1" dirty="0">
                <a:solidFill>
                  <a:srgbClr val="000000"/>
                </a:solidFill>
                <a:latin typeface="Times New Roman Bold"/>
                <a:ea typeface="Times New Roman Bold"/>
                <a:cs typeface="Times New Roman Bold"/>
                <a:sym typeface="Times New Roman Bold"/>
              </a:rPr>
              <a:t> Content based algorithm:</a:t>
            </a:r>
            <a:r>
              <a:rPr lang="en-US" sz="3289" dirty="0">
                <a:solidFill>
                  <a:srgbClr val="000000"/>
                </a:solidFill>
                <a:latin typeface="Times New Roman"/>
                <a:ea typeface="Times New Roman"/>
                <a:cs typeface="Times New Roman"/>
                <a:sym typeface="Times New Roman"/>
              </a:rPr>
              <a:t>  </a:t>
            </a:r>
            <a:r>
              <a:rPr lang="en-US" sz="3289" b="1" dirty="0">
                <a:solidFill>
                  <a:srgbClr val="000000"/>
                </a:solidFill>
                <a:latin typeface="Times New Roman Bold"/>
                <a:ea typeface="Times New Roman Bold"/>
                <a:cs typeface="Times New Roman Bold"/>
                <a:sym typeface="Times New Roman Bold"/>
              </a:rPr>
              <a:t>Content-based filtering uses item features to recommend other items similar to what the user likes, based on their previous actions or explicit feedback.</a:t>
            </a:r>
          </a:p>
          <a:p>
            <a:pPr marL="710218" lvl="1" indent="-355109" algn="just">
              <a:lnSpc>
                <a:spcPts val="4605"/>
              </a:lnSpc>
              <a:buFont typeface="Arial"/>
              <a:buChar char="•"/>
            </a:pPr>
            <a:r>
              <a:rPr lang="en-US" sz="3289" b="1" dirty="0">
                <a:solidFill>
                  <a:srgbClr val="000000"/>
                </a:solidFill>
                <a:latin typeface="Times New Roman Bold"/>
                <a:ea typeface="Times New Roman Bold"/>
                <a:cs typeface="Times New Roman Bold"/>
                <a:sym typeface="Times New Roman Bold"/>
              </a:rPr>
              <a:t>Distance Scores: The Euclidean distance score is shown to indicate how similar each recommended item is to the uploaded image.</a:t>
            </a:r>
          </a:p>
          <a:p>
            <a:pPr marL="710218" lvl="1" indent="-355109" algn="just">
              <a:lnSpc>
                <a:spcPts val="4605"/>
              </a:lnSpc>
              <a:buFont typeface="Arial"/>
              <a:buChar char="•"/>
            </a:pPr>
            <a:r>
              <a:rPr lang="en-US" sz="3289" b="1" dirty="0">
                <a:solidFill>
                  <a:srgbClr val="000000"/>
                </a:solidFill>
                <a:latin typeface="Times New Roman Bold"/>
                <a:ea typeface="Times New Roman Bold"/>
                <a:cs typeface="Times New Roman Bold"/>
                <a:sym typeface="Times New Roman Bold"/>
              </a:rPr>
              <a:t>User Upload Interface: The app is built using </a:t>
            </a:r>
            <a:r>
              <a:rPr lang="en-US" sz="3289" b="1" dirty="0" err="1">
                <a:solidFill>
                  <a:srgbClr val="000000"/>
                </a:solidFill>
                <a:latin typeface="Times New Roman Bold"/>
                <a:ea typeface="Times New Roman Bold"/>
                <a:cs typeface="Times New Roman Bold"/>
                <a:sym typeface="Times New Roman Bold"/>
              </a:rPr>
              <a:t>Streamlit</a:t>
            </a:r>
            <a:r>
              <a:rPr lang="en-US" sz="3289" b="1" dirty="0">
                <a:solidFill>
                  <a:srgbClr val="000000"/>
                </a:solidFill>
                <a:latin typeface="Times New Roman Bold"/>
                <a:ea typeface="Times New Roman Bold"/>
                <a:cs typeface="Times New Roman Bold"/>
                <a:sym typeface="Times New Roman Bold"/>
              </a:rPr>
              <a:t> , which provides a user-friendly interface for uploading images.   - </a:t>
            </a:r>
          </a:p>
          <a:p>
            <a:pPr marL="710218" lvl="1" indent="-355109" algn="just">
              <a:lnSpc>
                <a:spcPts val="4605"/>
              </a:lnSpc>
              <a:buFont typeface="Arial"/>
              <a:buChar char="•"/>
            </a:pPr>
            <a:r>
              <a:rPr lang="en-US" sz="3289" b="1" dirty="0">
                <a:solidFill>
                  <a:srgbClr val="000000"/>
                </a:solidFill>
                <a:latin typeface="Times New Roman Bold"/>
                <a:ea typeface="Times New Roman Bold"/>
                <a:cs typeface="Times New Roman Bold"/>
                <a:sym typeface="Times New Roman Bold"/>
              </a:rPr>
              <a:t>Image Display and Recommendations: After a user uploads an image, the app displays the uploaded image and retrieves the top recommendations. For each recommended image.</a:t>
            </a:r>
          </a:p>
        </p:txBody>
      </p:sp>
      <p:sp>
        <p:nvSpPr>
          <p:cNvPr id="5" name="TextBox 5"/>
          <p:cNvSpPr txBox="1"/>
          <p:nvPr/>
        </p:nvSpPr>
        <p:spPr>
          <a:xfrm>
            <a:off x="838200" y="1257300"/>
            <a:ext cx="8800454" cy="991870"/>
          </a:xfrm>
          <a:prstGeom prst="rect">
            <a:avLst/>
          </a:prstGeom>
        </p:spPr>
        <p:txBody>
          <a:bodyPr lIns="0" tIns="0" rIns="0" bIns="0" rtlCol="0" anchor="t">
            <a:spAutoFit/>
          </a:bodyPr>
          <a:lstStyle/>
          <a:p>
            <a:pPr algn="ctr">
              <a:lnSpc>
                <a:spcPts val="7279"/>
              </a:lnSpc>
            </a:pPr>
            <a:r>
              <a:rPr lang="en-US" sz="5199" b="1" dirty="0">
                <a:solidFill>
                  <a:srgbClr val="000000"/>
                </a:solidFill>
                <a:latin typeface="Times New Roman Bold"/>
                <a:ea typeface="Times New Roman Bold"/>
                <a:cs typeface="Times New Roman Bold"/>
                <a:sym typeface="Times New Roman Bold"/>
              </a:rPr>
              <a:t>Algorithm involved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sp>
        <p:nvSpPr>
          <p:cNvPr id="3" name="TextBox 3"/>
          <p:cNvSpPr txBox="1"/>
          <p:nvPr/>
        </p:nvSpPr>
        <p:spPr>
          <a:xfrm>
            <a:off x="1028700" y="1378284"/>
            <a:ext cx="16230600" cy="11172825"/>
          </a:xfrm>
          <a:prstGeom prst="rect">
            <a:avLst/>
          </a:prstGeom>
        </p:spPr>
        <p:txBody>
          <a:bodyPr lIns="0" tIns="0" rIns="0" bIns="0" rtlCol="0" anchor="t">
            <a:spAutoFit/>
          </a:bodyPr>
          <a:lstStyle/>
          <a:p>
            <a:pPr algn="l">
              <a:lnSpc>
                <a:spcPts val="6239"/>
              </a:lnSpc>
            </a:pPr>
            <a:r>
              <a:rPr lang="en-US" sz="5199" b="1" dirty="0">
                <a:solidFill>
                  <a:srgbClr val="2B2B2B"/>
                </a:solidFill>
                <a:latin typeface="Times New Roman Bold"/>
                <a:ea typeface="Times New Roman Bold"/>
                <a:cs typeface="Times New Roman Bold"/>
                <a:sym typeface="Times New Roman Bold"/>
              </a:rPr>
              <a:t>LIBRARIES INVOLVED</a:t>
            </a: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a:p>
            <a:pPr marL="685800" indent="-685800" algn="l">
              <a:lnSpc>
                <a:spcPts val="6239"/>
              </a:lnSpc>
              <a:buFont typeface="Arial" panose="020B0604020202020204" pitchFamily="34" charset="0"/>
              <a:buChar char="•"/>
            </a:pPr>
            <a:r>
              <a:rPr lang="en-US" sz="5199" b="1" dirty="0" err="1">
                <a:solidFill>
                  <a:srgbClr val="2B2B2B"/>
                </a:solidFill>
                <a:latin typeface="Times New Roman Bold"/>
                <a:ea typeface="Times New Roman Bold"/>
                <a:cs typeface="Times New Roman Bold"/>
                <a:sym typeface="Times New Roman Bold"/>
              </a:rPr>
              <a:t>Tenserflow</a:t>
            </a:r>
            <a:endParaRPr lang="en-US" sz="5199" b="1" dirty="0">
              <a:solidFill>
                <a:srgbClr val="2B2B2B"/>
              </a:solidFill>
              <a:latin typeface="Times New Roman Bold"/>
              <a:ea typeface="Times New Roman Bold"/>
              <a:cs typeface="Times New Roman Bold"/>
              <a:sym typeface="Times New Roman Bold"/>
            </a:endParaRPr>
          </a:p>
          <a:p>
            <a:pPr marL="685800" indent="-685800" algn="l">
              <a:lnSpc>
                <a:spcPts val="6239"/>
              </a:lnSpc>
              <a:buFont typeface="Arial" panose="020B0604020202020204" pitchFamily="34" charset="0"/>
              <a:buChar char="•"/>
            </a:pPr>
            <a:r>
              <a:rPr lang="en-US" sz="5199" b="1" dirty="0" err="1">
                <a:solidFill>
                  <a:srgbClr val="2B2B2B"/>
                </a:solidFill>
                <a:latin typeface="Times New Roman Bold"/>
                <a:ea typeface="Times New Roman Bold"/>
                <a:cs typeface="Times New Roman Bold"/>
                <a:sym typeface="Times New Roman Bold"/>
              </a:rPr>
              <a:t>Numpy</a:t>
            </a:r>
            <a:endParaRPr lang="en-US" sz="5199" b="1" dirty="0">
              <a:solidFill>
                <a:srgbClr val="2B2B2B"/>
              </a:solidFill>
              <a:latin typeface="Times New Roman Bold"/>
              <a:ea typeface="Times New Roman Bold"/>
              <a:cs typeface="Times New Roman Bold"/>
              <a:sym typeface="Times New Roman Bold"/>
            </a:endParaRPr>
          </a:p>
          <a:p>
            <a:pPr marL="685800" indent="-685800" algn="l">
              <a:lnSpc>
                <a:spcPts val="6239"/>
              </a:lnSpc>
              <a:buFont typeface="Arial" panose="020B0604020202020204" pitchFamily="34" charset="0"/>
              <a:buChar char="•"/>
            </a:pPr>
            <a:r>
              <a:rPr lang="en-US" sz="5199" b="1" dirty="0" err="1">
                <a:solidFill>
                  <a:srgbClr val="2B2B2B"/>
                </a:solidFill>
                <a:latin typeface="Times New Roman Bold"/>
                <a:ea typeface="Times New Roman Bold"/>
                <a:cs typeface="Times New Roman Bold"/>
                <a:sym typeface="Times New Roman Bold"/>
              </a:rPr>
              <a:t>Streamlit</a:t>
            </a:r>
            <a:endParaRPr lang="en-US" sz="5199" b="1" dirty="0">
              <a:solidFill>
                <a:srgbClr val="2B2B2B"/>
              </a:solidFill>
              <a:latin typeface="Times New Roman Bold"/>
              <a:ea typeface="Times New Roman Bold"/>
              <a:cs typeface="Times New Roman Bold"/>
              <a:sym typeface="Times New Roman Bold"/>
            </a:endParaRPr>
          </a:p>
          <a:p>
            <a:pPr marL="685800" indent="-685800" algn="l">
              <a:lnSpc>
                <a:spcPts val="6239"/>
              </a:lnSpc>
              <a:buFont typeface="Arial" panose="020B0604020202020204" pitchFamily="34" charset="0"/>
              <a:buChar char="•"/>
            </a:pPr>
            <a:r>
              <a:rPr lang="en-US" sz="5199" b="1" dirty="0">
                <a:solidFill>
                  <a:srgbClr val="2B2B2B"/>
                </a:solidFill>
                <a:latin typeface="Times New Roman Bold"/>
                <a:ea typeface="Times New Roman Bold"/>
                <a:cs typeface="Times New Roman Bold"/>
                <a:sym typeface="Times New Roman Bold"/>
              </a:rPr>
              <a:t>Pickle</a:t>
            </a:r>
          </a:p>
          <a:p>
            <a:pPr marL="685800" indent="-685800" algn="l">
              <a:lnSpc>
                <a:spcPts val="6239"/>
              </a:lnSpc>
              <a:buFont typeface="Arial" panose="020B0604020202020204" pitchFamily="34" charset="0"/>
              <a:buChar char="•"/>
            </a:pPr>
            <a:r>
              <a:rPr lang="en-US" sz="5199" b="1" dirty="0" err="1">
                <a:solidFill>
                  <a:srgbClr val="2B2B2B"/>
                </a:solidFill>
                <a:latin typeface="Times New Roman Bold"/>
                <a:ea typeface="Times New Roman Bold"/>
                <a:cs typeface="Times New Roman Bold"/>
                <a:sym typeface="Times New Roman Bold"/>
              </a:rPr>
              <a:t>Keras</a:t>
            </a:r>
            <a:endParaRPr lang="en-US" sz="5199" b="1" dirty="0">
              <a:solidFill>
                <a:srgbClr val="2B2B2B"/>
              </a:solidFill>
              <a:latin typeface="Times New Roman Bold"/>
              <a:ea typeface="Times New Roman Bold"/>
              <a:cs typeface="Times New Roman Bold"/>
              <a:sym typeface="Times New Roman Bold"/>
            </a:endParaRPr>
          </a:p>
          <a:p>
            <a:pPr marL="685800" indent="-685800" algn="l">
              <a:lnSpc>
                <a:spcPts val="6239"/>
              </a:lnSpc>
              <a:buFont typeface="Arial" panose="020B0604020202020204" pitchFamily="34" charset="0"/>
              <a:buChar char="•"/>
            </a:pPr>
            <a:endParaRPr lang="en-US" sz="5199" b="1" dirty="0">
              <a:solidFill>
                <a:srgbClr val="2B2B2B"/>
              </a:solidFill>
              <a:latin typeface="Times New Roman Bold"/>
              <a:ea typeface="Times New Roman Bold"/>
              <a:cs typeface="Times New Roman Bold"/>
              <a:sym typeface="Times New Roman Bold"/>
            </a:endParaRP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a:p>
            <a:pPr algn="l">
              <a:lnSpc>
                <a:spcPts val="6239"/>
              </a:lnSpc>
            </a:pPr>
            <a:endParaRPr lang="en-US" sz="5199" b="1" dirty="0">
              <a:solidFill>
                <a:srgbClr val="2B2B2B"/>
              </a:solidFill>
              <a:latin typeface="Times New Roman Bold"/>
              <a:ea typeface="Times New Roman Bold"/>
              <a:cs typeface="Times New Roman Bold"/>
              <a:sym typeface="Times New Roman Bold"/>
            </a:endParaRPr>
          </a:p>
        </p:txBody>
      </p:sp>
      <p:pic>
        <p:nvPicPr>
          <p:cNvPr id="4" name="Picture 4"/>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5" name="Picture 5"/>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6" name="Freeform 6"/>
          <p:cNvSpPr/>
          <p:nvPr/>
        </p:nvSpPr>
        <p:spPr>
          <a:xfrm>
            <a:off x="13983789" y="1028700"/>
            <a:ext cx="2438019" cy="8229600"/>
          </a:xfrm>
          <a:custGeom>
            <a:avLst/>
            <a:gdLst/>
            <a:ahLst/>
            <a:cxnLst/>
            <a:rect l="l" t="t" r="r" b="b"/>
            <a:pathLst>
              <a:path w="2438019" h="8229600">
                <a:moveTo>
                  <a:pt x="0" y="0"/>
                </a:moveTo>
                <a:lnTo>
                  <a:pt x="2438019" y="0"/>
                </a:lnTo>
                <a:lnTo>
                  <a:pt x="2438019" y="8229600"/>
                </a:lnTo>
                <a:lnTo>
                  <a:pt x="0" y="8229600"/>
                </a:lnTo>
                <a:lnTo>
                  <a:pt x="0" y="0"/>
                </a:lnTo>
                <a:close/>
              </a:path>
            </a:pathLst>
          </a:custGeom>
          <a:blipFill>
            <a:blip r:embed="rId5"/>
            <a:stretch>
              <a:fillRect/>
            </a:stretch>
          </a:blipFill>
        </p:spPr>
      </p:sp>
      <p:sp>
        <p:nvSpPr>
          <p:cNvPr id="7" name="Freeform 7"/>
          <p:cNvSpPr/>
          <p:nvPr/>
        </p:nvSpPr>
        <p:spPr>
          <a:xfrm>
            <a:off x="11457878" y="7400441"/>
            <a:ext cx="2166600" cy="1857859"/>
          </a:xfrm>
          <a:custGeom>
            <a:avLst/>
            <a:gdLst/>
            <a:ahLst/>
            <a:cxnLst/>
            <a:rect l="l" t="t" r="r" b="b"/>
            <a:pathLst>
              <a:path w="2166600" h="1857859">
                <a:moveTo>
                  <a:pt x="0" y="0"/>
                </a:moveTo>
                <a:lnTo>
                  <a:pt x="2166600" y="0"/>
                </a:lnTo>
                <a:lnTo>
                  <a:pt x="2166600" y="1857859"/>
                </a:lnTo>
                <a:lnTo>
                  <a:pt x="0" y="1857859"/>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Freeform 4"/>
          <p:cNvSpPr/>
          <p:nvPr/>
        </p:nvSpPr>
        <p:spPr>
          <a:xfrm>
            <a:off x="2888340" y="3351219"/>
            <a:ext cx="12511319" cy="5516354"/>
          </a:xfrm>
          <a:custGeom>
            <a:avLst/>
            <a:gdLst/>
            <a:ahLst/>
            <a:cxnLst/>
            <a:rect l="l" t="t" r="r" b="b"/>
            <a:pathLst>
              <a:path w="12511319" h="5516354">
                <a:moveTo>
                  <a:pt x="0" y="0"/>
                </a:moveTo>
                <a:lnTo>
                  <a:pt x="12511320" y="0"/>
                </a:lnTo>
                <a:lnTo>
                  <a:pt x="12511320" y="5516355"/>
                </a:lnTo>
                <a:lnTo>
                  <a:pt x="0" y="5516355"/>
                </a:lnTo>
                <a:lnTo>
                  <a:pt x="0" y="0"/>
                </a:lnTo>
                <a:close/>
              </a:path>
            </a:pathLst>
          </a:custGeom>
          <a:blipFill>
            <a:blip r:embed="rId5"/>
            <a:stretch>
              <a:fillRect/>
            </a:stretch>
          </a:blipFill>
        </p:spPr>
      </p:sp>
      <p:sp>
        <p:nvSpPr>
          <p:cNvPr id="5" name="TextBox 5"/>
          <p:cNvSpPr txBox="1"/>
          <p:nvPr/>
        </p:nvSpPr>
        <p:spPr>
          <a:xfrm>
            <a:off x="2227457" y="1556029"/>
            <a:ext cx="7413171" cy="1190625"/>
          </a:xfrm>
          <a:prstGeom prst="rect">
            <a:avLst/>
          </a:prstGeom>
        </p:spPr>
        <p:txBody>
          <a:bodyPr lIns="0" tIns="0" rIns="0" bIns="0" rtlCol="0" anchor="t">
            <a:spAutoFit/>
          </a:bodyPr>
          <a:lstStyle/>
          <a:p>
            <a:pPr marL="0" lvl="0" indent="0" algn="just">
              <a:lnSpc>
                <a:spcPts val="8399"/>
              </a:lnSpc>
              <a:spcBef>
                <a:spcPct val="0"/>
              </a:spcBef>
            </a:pPr>
            <a:r>
              <a:rPr lang="en-US" sz="6999" b="1">
                <a:solidFill>
                  <a:srgbClr val="2B2B2B"/>
                </a:solidFill>
                <a:latin typeface="Times New Roman Bold"/>
                <a:ea typeface="Times New Roman Bold"/>
                <a:cs typeface="Times New Roman Bold"/>
                <a:sym typeface="Times New Roman Bold"/>
              </a:rPr>
              <a:t>Methodology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0" y="8162614"/>
            <a:ext cx="2563361" cy="2124386"/>
          </a:xfrm>
          <a:custGeom>
            <a:avLst/>
            <a:gdLst/>
            <a:ahLst/>
            <a:cxnLst/>
            <a:rect l="l" t="t" r="r" b="b"/>
            <a:pathLst>
              <a:path w="2563361" h="2124386">
                <a:moveTo>
                  <a:pt x="0" y="0"/>
                </a:moveTo>
                <a:lnTo>
                  <a:pt x="2563361" y="0"/>
                </a:lnTo>
                <a:lnTo>
                  <a:pt x="2563361" y="2124386"/>
                </a:lnTo>
                <a:lnTo>
                  <a:pt x="0" y="2124386"/>
                </a:lnTo>
                <a:lnTo>
                  <a:pt x="0" y="0"/>
                </a:lnTo>
                <a:close/>
              </a:path>
            </a:pathLst>
          </a:custGeom>
          <a:blipFill>
            <a:blip r:embed="rId2"/>
            <a:stretch>
              <a:fillRect/>
            </a:stretch>
          </a:blipFill>
        </p:spPr>
      </p:sp>
      <p:sp>
        <p:nvSpPr>
          <p:cNvPr id="3" name="TextBox 3"/>
          <p:cNvSpPr txBox="1"/>
          <p:nvPr/>
        </p:nvSpPr>
        <p:spPr>
          <a:xfrm>
            <a:off x="1752600" y="2247900"/>
            <a:ext cx="14581613" cy="5943935"/>
          </a:xfrm>
          <a:prstGeom prst="rect">
            <a:avLst/>
          </a:prstGeom>
        </p:spPr>
        <p:txBody>
          <a:bodyPr wrap="square" lIns="0" tIns="0" rIns="0" bIns="0" rtlCol="0" anchor="t">
            <a:spAutoFit/>
          </a:bodyPr>
          <a:lstStyle/>
          <a:p>
            <a:pPr marL="1036320" lvl="1" indent="-518160" algn="just">
              <a:lnSpc>
                <a:spcPts val="6719"/>
              </a:lnSpc>
              <a:buFont typeface="Arial"/>
              <a:buChar char="•"/>
            </a:pPr>
            <a:r>
              <a:rPr lang="en-US" sz="4800" b="1" dirty="0">
                <a:solidFill>
                  <a:srgbClr val="000000"/>
                </a:solidFill>
                <a:latin typeface="Times New Roman Bold"/>
                <a:ea typeface="Times New Roman Bold"/>
                <a:cs typeface="Times New Roman Bold"/>
                <a:sym typeface="Times New Roman Bold"/>
              </a:rPr>
              <a:t>Personalization is the key to creating a compelling user experience. </a:t>
            </a:r>
          </a:p>
          <a:p>
            <a:pPr marL="1036320" lvl="1" indent="-518160" algn="just">
              <a:lnSpc>
                <a:spcPts val="6719"/>
              </a:lnSpc>
              <a:buFont typeface="Arial"/>
              <a:buChar char="•"/>
            </a:pPr>
            <a:r>
              <a:rPr lang="en-US" sz="4800" b="1" dirty="0">
                <a:solidFill>
                  <a:srgbClr val="000000"/>
                </a:solidFill>
                <a:latin typeface="Times New Roman Bold"/>
                <a:ea typeface="Times New Roman Bold"/>
                <a:cs typeface="Times New Roman Bold"/>
                <a:sym typeface="Times New Roman Bold"/>
              </a:rPr>
              <a:t>By leveraging advanced algorithms, we can tailor fashion recommendations to individual preferences, leading to higher user engagement and satisfaction. </a:t>
            </a:r>
          </a:p>
          <a:p>
            <a:pPr marL="1036320" lvl="1" indent="-518160" algn="just">
              <a:lnSpc>
                <a:spcPts val="6719"/>
              </a:lnSpc>
              <a:buFont typeface="Arial"/>
              <a:buChar char="•"/>
            </a:pPr>
            <a:r>
              <a:rPr lang="en-US" sz="4800" b="1" dirty="0">
                <a:solidFill>
                  <a:srgbClr val="000000"/>
                </a:solidFill>
                <a:latin typeface="Times New Roman Bold"/>
                <a:ea typeface="Times New Roman Bold"/>
                <a:cs typeface="Times New Roman Bold"/>
                <a:sym typeface="Times New Roman Bold"/>
              </a:rPr>
              <a:t>The focus on personalization aims to create a seamless and enjoyable shopping journey.</a:t>
            </a:r>
          </a:p>
        </p:txBody>
      </p:sp>
      <p:sp>
        <p:nvSpPr>
          <p:cNvPr id="4" name="TextBox 4"/>
          <p:cNvSpPr txBox="1"/>
          <p:nvPr/>
        </p:nvSpPr>
        <p:spPr>
          <a:xfrm>
            <a:off x="983113" y="876301"/>
            <a:ext cx="13799687" cy="2728504"/>
          </a:xfrm>
          <a:prstGeom prst="rect">
            <a:avLst/>
          </a:prstGeom>
        </p:spPr>
        <p:txBody>
          <a:bodyPr wrap="square" lIns="0" tIns="0" rIns="0" bIns="0" rtlCol="0" anchor="t">
            <a:spAutoFit/>
          </a:bodyPr>
          <a:lstStyle/>
          <a:p>
            <a:pPr algn="ctr">
              <a:lnSpc>
                <a:spcPts val="11059"/>
              </a:lnSpc>
            </a:pPr>
            <a:r>
              <a:rPr lang="en-US" sz="7899" b="1" dirty="0">
                <a:solidFill>
                  <a:srgbClr val="000000"/>
                </a:solidFill>
                <a:latin typeface="Times New Roman Bold"/>
                <a:ea typeface="Times New Roman Bold"/>
                <a:cs typeface="Times New Roman Bold"/>
                <a:sym typeface="Times New Roman Bold"/>
              </a:rPr>
              <a:t>Personalized User Experience</a:t>
            </a:r>
          </a:p>
          <a:p>
            <a:pPr algn="ctr">
              <a:lnSpc>
                <a:spcPts val="11059"/>
              </a:lnSpc>
            </a:pPr>
            <a:endParaRPr lang="en-US" sz="7899" b="1" dirty="0">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17</TotalTime>
  <Words>539</Words>
  <Application>Microsoft Office PowerPoint</Application>
  <PresentationFormat>Custom</PresentationFormat>
  <Paragraphs>53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 Light</vt:lpstr>
      <vt:lpstr>Arial</vt:lpstr>
      <vt:lpstr>Times New Roman Bold</vt:lpstr>
      <vt:lpstr>Times New Roman</vt:lpstr>
      <vt:lpstr>Metropolitan</vt:lpstr>
      <vt:lpstr>PowerPoint Presentation</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Presentation in Pink Lilac Pastel Blobs Basic Style</dc:title>
  <dc:creator>Keerthana</dc:creator>
  <cp:lastModifiedBy>keerthana devi</cp:lastModifiedBy>
  <cp:revision>3</cp:revision>
  <dcterms:created xsi:type="dcterms:W3CDTF">2006-08-16T00:00:00Z</dcterms:created>
  <dcterms:modified xsi:type="dcterms:W3CDTF">2024-11-13T11:33:33Z</dcterms:modified>
  <dc:identifier>DAGJuB4D7ZA</dc:identifier>
</cp:coreProperties>
</file>